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8" r:id="rId5"/>
  </p:sldMasterIdLst>
  <p:sldIdLst>
    <p:sldId id="286" r:id="rId6"/>
    <p:sldId id="284" r:id="rId7"/>
    <p:sldId id="287" r:id="rId8"/>
    <p:sldId id="258" r:id="rId9"/>
    <p:sldId id="259" r:id="rId10"/>
    <p:sldId id="260" r:id="rId11"/>
    <p:sldId id="261" r:id="rId12"/>
    <p:sldId id="270" r:id="rId13"/>
    <p:sldId id="271" r:id="rId14"/>
    <p:sldId id="272" r:id="rId15"/>
    <p:sldId id="263" r:id="rId16"/>
    <p:sldId id="262" r:id="rId17"/>
    <p:sldId id="264" r:id="rId18"/>
    <p:sldId id="265" r:id="rId19"/>
    <p:sldId id="266" r:id="rId20"/>
    <p:sldId id="267" r:id="rId21"/>
    <p:sldId id="268" r:id="rId22"/>
    <p:sldId id="279" r:id="rId23"/>
    <p:sldId id="280" r:id="rId24"/>
    <p:sldId id="281" r:id="rId25"/>
    <p:sldId id="282" r:id="rId26"/>
    <p:sldId id="283" r:id="rId27"/>
    <p:sldId id="273" r:id="rId28"/>
    <p:sldId id="269" r:id="rId29"/>
    <p:sldId id="274" r:id="rId30"/>
    <p:sldId id="276" r:id="rId31"/>
    <p:sldId id="277" r:id="rId32"/>
    <p:sldId id="278" r:id="rId33"/>
    <p:sldId id="27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25C"/>
    <a:srgbClr val="FA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D7C82-1A8F-448F-B9C1-A1996E12975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21CB6-307D-4619-8A39-953855AE66AE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Айдың ұлғаюы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CBBA7B-36CA-4BF2-9668-C4A7A52EC90D}" type="parTrans" cxnId="{A95B5CA0-881F-4052-86E4-2337186A39C7}">
      <dgm:prSet/>
      <dgm:spPr/>
      <dgm:t>
        <a:bodyPr/>
        <a:lstStyle/>
        <a:p>
          <a:endParaRPr lang="ru-RU"/>
        </a:p>
      </dgm:t>
    </dgm:pt>
    <dgm:pt modelId="{1C54AA54-7A85-48F2-968E-4F8F45045C97}" type="sibTrans" cxnId="{A95B5CA0-881F-4052-86E4-2337186A39C7}">
      <dgm:prSet/>
      <dgm:spPr/>
      <dgm:t>
        <a:bodyPr/>
        <a:lstStyle/>
        <a:p>
          <a:endParaRPr lang="ru-RU"/>
        </a:p>
      </dgm:t>
    </dgm:pt>
    <dgm:pt modelId="{82C42A53-B240-40A9-9476-0407824B7C1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Айдың кішіреюі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3C76F5F-880A-423C-BAFA-D452994105FD}" type="parTrans" cxnId="{2D7A431A-D50F-4C38-A1B7-4E6ED0F4D9B3}">
      <dgm:prSet/>
      <dgm:spPr/>
      <dgm:t>
        <a:bodyPr/>
        <a:lstStyle/>
        <a:p>
          <a:endParaRPr lang="ru-RU"/>
        </a:p>
      </dgm:t>
    </dgm:pt>
    <dgm:pt modelId="{AF30BD0C-A5EC-440C-A22C-B134E2A7653A}" type="sibTrans" cxnId="{2D7A431A-D50F-4C38-A1B7-4E6ED0F4D9B3}">
      <dgm:prSet/>
      <dgm:spPr/>
      <dgm:t>
        <a:bodyPr/>
        <a:lstStyle/>
        <a:p>
          <a:endParaRPr lang="ru-RU"/>
        </a:p>
      </dgm:t>
    </dgm:pt>
    <dgm:pt modelId="{24262732-E305-4A38-BEF2-A25A0A7CB4B0}" type="pres">
      <dgm:prSet presAssocID="{06FD7C82-1A8F-448F-B9C1-A1996E1297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C4536-E2CF-4C62-B4C6-242ED6641A37}" type="pres">
      <dgm:prSet presAssocID="{22D21CB6-307D-4619-8A39-953855AE66A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503A6-297B-496B-85C9-AFB38C88D378}" type="pres">
      <dgm:prSet presAssocID="{82C42A53-B240-40A9-9476-0407824B7C1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0305A4-8EFD-4596-B6E5-E854100D686B}" type="presOf" srcId="{06FD7C82-1A8F-448F-B9C1-A1996E12975A}" destId="{24262732-E305-4A38-BEF2-A25A0A7CB4B0}" srcOrd="0" destOrd="0" presId="urn:microsoft.com/office/officeart/2005/8/layout/arrow5"/>
    <dgm:cxn modelId="{F36AED9F-F1DA-4E02-A28E-20CED0E2F3E1}" type="presOf" srcId="{22D21CB6-307D-4619-8A39-953855AE66AE}" destId="{46FC4536-E2CF-4C62-B4C6-242ED6641A37}" srcOrd="0" destOrd="0" presId="urn:microsoft.com/office/officeart/2005/8/layout/arrow5"/>
    <dgm:cxn modelId="{2D7A431A-D50F-4C38-A1B7-4E6ED0F4D9B3}" srcId="{06FD7C82-1A8F-448F-B9C1-A1996E12975A}" destId="{82C42A53-B240-40A9-9476-0407824B7C13}" srcOrd="1" destOrd="0" parTransId="{63C76F5F-880A-423C-BAFA-D452994105FD}" sibTransId="{AF30BD0C-A5EC-440C-A22C-B134E2A7653A}"/>
    <dgm:cxn modelId="{931B3B7E-5E10-4EB8-9A79-7E6CC37069E5}" type="presOf" srcId="{82C42A53-B240-40A9-9476-0407824B7C13}" destId="{0DB503A6-297B-496B-85C9-AFB38C88D378}" srcOrd="0" destOrd="0" presId="urn:microsoft.com/office/officeart/2005/8/layout/arrow5"/>
    <dgm:cxn modelId="{A95B5CA0-881F-4052-86E4-2337186A39C7}" srcId="{06FD7C82-1A8F-448F-B9C1-A1996E12975A}" destId="{22D21CB6-307D-4619-8A39-953855AE66AE}" srcOrd="0" destOrd="0" parTransId="{44CBBA7B-36CA-4BF2-9668-C4A7A52EC90D}" sibTransId="{1C54AA54-7A85-48F2-968E-4F8F45045C97}"/>
    <dgm:cxn modelId="{0C7BA97C-FA67-4AA6-BDB6-E53D99C9A2C8}" type="presParOf" srcId="{24262732-E305-4A38-BEF2-A25A0A7CB4B0}" destId="{46FC4536-E2CF-4C62-B4C6-242ED6641A37}" srcOrd="0" destOrd="0" presId="urn:microsoft.com/office/officeart/2005/8/layout/arrow5"/>
    <dgm:cxn modelId="{D2A284AD-A514-46CD-AF2C-E5E7CD798135}" type="presParOf" srcId="{24262732-E305-4A38-BEF2-A25A0A7CB4B0}" destId="{0DB503A6-297B-496B-85C9-AFB38C88D37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97F883-ECF2-4F85-8806-456E35DEE91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13FD8C-0C5B-4BD7-9726-D5858CC3EF4F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/>
            <a:t>3</a:t>
          </a:r>
          <a:endParaRPr lang="ru-RU" dirty="0"/>
        </a:p>
      </dgm:t>
    </dgm:pt>
    <dgm:pt modelId="{451A65BC-7CA4-4464-A129-86D641511CBB}" type="parTrans" cxnId="{9A7091DE-2645-4ADC-9CDB-B0DF5F427686}">
      <dgm:prSet/>
      <dgm:spPr/>
      <dgm:t>
        <a:bodyPr/>
        <a:lstStyle/>
        <a:p>
          <a:endParaRPr lang="ru-RU"/>
        </a:p>
      </dgm:t>
    </dgm:pt>
    <dgm:pt modelId="{74D82F2D-5316-4AFA-8F78-3B8BACF0B3EF}" type="sibTrans" cxnId="{9A7091DE-2645-4ADC-9CDB-B0DF5F427686}">
      <dgm:prSet/>
      <dgm:spPr/>
      <dgm:t>
        <a:bodyPr/>
        <a:lstStyle/>
        <a:p>
          <a:endParaRPr lang="ru-RU"/>
        </a:p>
      </dgm:t>
    </dgm:pt>
    <dgm:pt modelId="{F58F8F21-37B9-4482-B34F-E551B1075E93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 фаза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(16-22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айдың тәулігі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)фаза басы –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толық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ай.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фаза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кезңде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Ай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Күнге қарама-қарсы бағытта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орналасады.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Олардың гравитациялық күштері өзгереді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Үшінші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фаза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кезіңде әйел адамның ағзасы бесендірек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ал ер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адамның ағзасы керісінше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әсерін тигізеді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 уақытта хирургиялық  операцияларды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жасауға қауіпті, адам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организмі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қанға толып,қан айналымы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нашарлайды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 осы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уақытта дүниеге келетін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адамдар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саны мен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өлім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өз-өзіне қол жұмсаушылықтар көбейеді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біріншіден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Айдың Жердегі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суға әсерінен, екіншіден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қанға байланысты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(көбірек жүрек ұстамасы және ісіктер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01866BE-63C8-4562-9FF8-3D79EAA6C842}" type="parTrans" cxnId="{5B891860-5272-42CB-90A6-EB3650C40B9B}">
      <dgm:prSet/>
      <dgm:spPr/>
      <dgm:t>
        <a:bodyPr/>
        <a:lstStyle/>
        <a:p>
          <a:endParaRPr lang="ru-RU"/>
        </a:p>
      </dgm:t>
    </dgm:pt>
    <dgm:pt modelId="{A03FD754-E4ED-48FE-A73A-2D45A3F4132B}" type="sibTrans" cxnId="{5B891860-5272-42CB-90A6-EB3650C40B9B}">
      <dgm:prSet/>
      <dgm:spPr/>
      <dgm:t>
        <a:bodyPr/>
        <a:lstStyle/>
        <a:p>
          <a:endParaRPr lang="ru-RU"/>
        </a:p>
      </dgm:t>
    </dgm:pt>
    <dgm:pt modelId="{80C11A4F-800E-473B-A65E-ACD1037E2E61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/>
            <a:t>4</a:t>
          </a:r>
          <a:endParaRPr lang="ru-RU" dirty="0"/>
        </a:p>
      </dgm:t>
    </dgm:pt>
    <dgm:pt modelId="{9668BFF8-A6FD-4953-BD42-5591914180F3}" type="parTrans" cxnId="{C8DC525A-8F69-4C1A-B321-8BE07C9344D1}">
      <dgm:prSet/>
      <dgm:spPr/>
      <dgm:t>
        <a:bodyPr/>
        <a:lstStyle/>
        <a:p>
          <a:endParaRPr lang="ru-RU"/>
        </a:p>
      </dgm:t>
    </dgm:pt>
    <dgm:pt modelId="{CB5D01B3-77A2-4BFF-A710-9A4C3B993299}" type="sibTrans" cxnId="{C8DC525A-8F69-4C1A-B321-8BE07C9344D1}">
      <dgm:prSet/>
      <dgm:spPr/>
      <dgm:t>
        <a:bodyPr/>
        <a:lstStyle/>
        <a:p>
          <a:endParaRPr lang="ru-RU"/>
        </a:p>
      </dgm:t>
    </dgm:pt>
    <dgm:pt modelId="{E40ADD27-7D11-401E-9C1A-47EEFFFCC3D8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 фаза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(23-29) басы –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соңғы бейсенбі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Бұл кезде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бастаған жобаны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аяқтап, жаңасын дайындау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Өйткені адам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организмі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әлсіреп,белсенділікке қарсы әрекет жүреді.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767E890-4359-49AE-B2A1-9DDEE05230F0}" type="parTrans" cxnId="{DADE1CBF-114D-4737-ACC1-421AF3D81968}">
      <dgm:prSet/>
      <dgm:spPr/>
      <dgm:t>
        <a:bodyPr/>
        <a:lstStyle/>
        <a:p>
          <a:endParaRPr lang="ru-RU"/>
        </a:p>
      </dgm:t>
    </dgm:pt>
    <dgm:pt modelId="{B6A581A0-35FE-4928-90CA-DA4D3C614A49}" type="sibTrans" cxnId="{DADE1CBF-114D-4737-ACC1-421AF3D81968}">
      <dgm:prSet/>
      <dgm:spPr/>
      <dgm:t>
        <a:bodyPr/>
        <a:lstStyle/>
        <a:p>
          <a:endParaRPr lang="ru-RU"/>
        </a:p>
      </dgm:t>
    </dgm:pt>
    <dgm:pt modelId="{631FF36E-D737-4DFA-94A3-50CD0FC0016A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9DEA38A-5353-49A0-A0A5-59BC18959B3F}" type="parTrans" cxnId="{231B85FD-B000-4CAA-A8D0-0F62FBC57855}">
      <dgm:prSet/>
      <dgm:spPr/>
    </dgm:pt>
    <dgm:pt modelId="{CEB3D0D2-45BC-4F38-9A39-D8D6A178FC3F}" type="sibTrans" cxnId="{231B85FD-B000-4CAA-A8D0-0F62FBC57855}">
      <dgm:prSet/>
      <dgm:spPr/>
    </dgm:pt>
    <dgm:pt modelId="{1EAB9FEF-5FE3-4CD7-928D-8752AA6333F4}" type="pres">
      <dgm:prSet presAssocID="{CA97F883-ECF2-4F85-8806-456E35DEE91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EAC0B4-E5CD-4931-AEA9-BD90EBF5815D}" type="pres">
      <dgm:prSet presAssocID="{A513FD8C-0C5B-4BD7-9726-D5858CC3EF4F}" presName="linNode" presStyleCnt="0"/>
      <dgm:spPr/>
    </dgm:pt>
    <dgm:pt modelId="{38C3A712-D098-4B6E-8ED9-5C1D2F7E28E3}" type="pres">
      <dgm:prSet presAssocID="{A513FD8C-0C5B-4BD7-9726-D5858CC3EF4F}" presName="parentShp" presStyleLbl="node1" presStyleIdx="0" presStyleCnt="2" custScaleX="54472" custLinFactNeighborX="-11111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00E98-138E-44E0-B61E-0FDA5B1BD84C}" type="pres">
      <dgm:prSet presAssocID="{A513FD8C-0C5B-4BD7-9726-D5858CC3EF4F}" presName="childShp" presStyleLbl="bgAccFollowNode1" presStyleIdx="0" presStyleCnt="2" custScaleX="144169" custScaleY="201074" custLinFactNeighborX="-1211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4EAAB-F246-474E-A76A-38962AEEC34E}" type="pres">
      <dgm:prSet presAssocID="{74D82F2D-5316-4AFA-8F78-3B8BACF0B3EF}" presName="spacing" presStyleCnt="0"/>
      <dgm:spPr/>
    </dgm:pt>
    <dgm:pt modelId="{5A1C7BD1-8146-4614-9BA0-F6A56016143C}" type="pres">
      <dgm:prSet presAssocID="{80C11A4F-800E-473B-A65E-ACD1037E2E61}" presName="linNode" presStyleCnt="0"/>
      <dgm:spPr/>
    </dgm:pt>
    <dgm:pt modelId="{067C312A-B0F5-4538-ACE3-A15C62E21447}" type="pres">
      <dgm:prSet presAssocID="{80C11A4F-800E-473B-A65E-ACD1037E2E61}" presName="parentShp" presStyleLbl="node1" presStyleIdx="1" presStyleCnt="2" custScaleX="54470" custLinFactNeighborX="-11112" custLinFactNeighborY="-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7937C-4E61-4DCF-A812-C471467D325C}" type="pres">
      <dgm:prSet presAssocID="{80C11A4F-800E-473B-A65E-ACD1037E2E61}" presName="childShp" presStyleLbl="bgAccFollowNode1" presStyleIdx="1" presStyleCnt="2" custScaleX="138482" custLinFactNeighborX="922" custLinFactNeighborY="-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91860-5272-42CB-90A6-EB3650C40B9B}" srcId="{A513FD8C-0C5B-4BD7-9726-D5858CC3EF4F}" destId="{F58F8F21-37B9-4482-B34F-E551B1075E93}" srcOrd="0" destOrd="0" parTransId="{301866BE-63C8-4562-9FF8-3D79EAA6C842}" sibTransId="{A03FD754-E4ED-48FE-A73A-2D45A3F4132B}"/>
    <dgm:cxn modelId="{231B85FD-B000-4CAA-A8D0-0F62FBC57855}" srcId="{80C11A4F-800E-473B-A65E-ACD1037E2E61}" destId="{631FF36E-D737-4DFA-94A3-50CD0FC0016A}" srcOrd="0" destOrd="0" parTransId="{E9DEA38A-5353-49A0-A0A5-59BC18959B3F}" sibTransId="{CEB3D0D2-45BC-4F38-9A39-D8D6A178FC3F}"/>
    <dgm:cxn modelId="{D2DEBB7C-D292-4A59-BA35-5CFF7017EADE}" type="presOf" srcId="{CA97F883-ECF2-4F85-8806-456E35DEE912}" destId="{1EAB9FEF-5FE3-4CD7-928D-8752AA6333F4}" srcOrd="0" destOrd="0" presId="urn:microsoft.com/office/officeart/2005/8/layout/vList6"/>
    <dgm:cxn modelId="{E44C78ED-2B33-4137-8B81-188A7CBC33BA}" type="presOf" srcId="{631FF36E-D737-4DFA-94A3-50CD0FC0016A}" destId="{51C7937C-4E61-4DCF-A812-C471467D325C}" srcOrd="0" destOrd="0" presId="urn:microsoft.com/office/officeart/2005/8/layout/vList6"/>
    <dgm:cxn modelId="{9A7091DE-2645-4ADC-9CDB-B0DF5F427686}" srcId="{CA97F883-ECF2-4F85-8806-456E35DEE912}" destId="{A513FD8C-0C5B-4BD7-9726-D5858CC3EF4F}" srcOrd="0" destOrd="0" parTransId="{451A65BC-7CA4-4464-A129-86D641511CBB}" sibTransId="{74D82F2D-5316-4AFA-8F78-3B8BACF0B3EF}"/>
    <dgm:cxn modelId="{8ED5E2E3-4805-4EF3-9969-553D98FF369B}" type="presOf" srcId="{80C11A4F-800E-473B-A65E-ACD1037E2E61}" destId="{067C312A-B0F5-4538-ACE3-A15C62E21447}" srcOrd="0" destOrd="0" presId="urn:microsoft.com/office/officeart/2005/8/layout/vList6"/>
    <dgm:cxn modelId="{DADE1CBF-114D-4737-ACC1-421AF3D81968}" srcId="{80C11A4F-800E-473B-A65E-ACD1037E2E61}" destId="{E40ADD27-7D11-401E-9C1A-47EEFFFCC3D8}" srcOrd="1" destOrd="0" parTransId="{C767E890-4359-49AE-B2A1-9DDEE05230F0}" sibTransId="{B6A581A0-35FE-4928-90CA-DA4D3C614A49}"/>
    <dgm:cxn modelId="{C8DC525A-8F69-4C1A-B321-8BE07C9344D1}" srcId="{CA97F883-ECF2-4F85-8806-456E35DEE912}" destId="{80C11A4F-800E-473B-A65E-ACD1037E2E61}" srcOrd="1" destOrd="0" parTransId="{9668BFF8-A6FD-4953-BD42-5591914180F3}" sibTransId="{CB5D01B3-77A2-4BFF-A710-9A4C3B993299}"/>
    <dgm:cxn modelId="{021C57B2-C1B1-4791-8D84-885E08BAF3FC}" type="presOf" srcId="{F58F8F21-37B9-4482-B34F-E551B1075E93}" destId="{8E900E98-138E-44E0-B61E-0FDA5B1BD84C}" srcOrd="0" destOrd="0" presId="urn:microsoft.com/office/officeart/2005/8/layout/vList6"/>
    <dgm:cxn modelId="{A471E30A-CB31-420A-BFA4-97116E53C6B5}" type="presOf" srcId="{E40ADD27-7D11-401E-9C1A-47EEFFFCC3D8}" destId="{51C7937C-4E61-4DCF-A812-C471467D325C}" srcOrd="0" destOrd="1" presId="urn:microsoft.com/office/officeart/2005/8/layout/vList6"/>
    <dgm:cxn modelId="{250AE007-B8DF-400D-AA04-99BCB15F50A6}" type="presOf" srcId="{A513FD8C-0C5B-4BD7-9726-D5858CC3EF4F}" destId="{38C3A712-D098-4B6E-8ED9-5C1D2F7E28E3}" srcOrd="0" destOrd="0" presId="urn:microsoft.com/office/officeart/2005/8/layout/vList6"/>
    <dgm:cxn modelId="{AC7A2F46-765B-4D8B-94D2-17D06D220563}" type="presParOf" srcId="{1EAB9FEF-5FE3-4CD7-928D-8752AA6333F4}" destId="{80EAC0B4-E5CD-4931-AEA9-BD90EBF5815D}" srcOrd="0" destOrd="0" presId="urn:microsoft.com/office/officeart/2005/8/layout/vList6"/>
    <dgm:cxn modelId="{79C646F1-9F56-46FE-A6A0-3B888C08E1EF}" type="presParOf" srcId="{80EAC0B4-E5CD-4931-AEA9-BD90EBF5815D}" destId="{38C3A712-D098-4B6E-8ED9-5C1D2F7E28E3}" srcOrd="0" destOrd="0" presId="urn:microsoft.com/office/officeart/2005/8/layout/vList6"/>
    <dgm:cxn modelId="{66CA12D1-65EB-4850-8448-6530160DD84E}" type="presParOf" srcId="{80EAC0B4-E5CD-4931-AEA9-BD90EBF5815D}" destId="{8E900E98-138E-44E0-B61E-0FDA5B1BD84C}" srcOrd="1" destOrd="0" presId="urn:microsoft.com/office/officeart/2005/8/layout/vList6"/>
    <dgm:cxn modelId="{6DA08607-1E03-4BE5-88CD-107D0BE2CC7D}" type="presParOf" srcId="{1EAB9FEF-5FE3-4CD7-928D-8752AA6333F4}" destId="{BC64EAAB-F246-474E-A76A-38962AEEC34E}" srcOrd="1" destOrd="0" presId="urn:microsoft.com/office/officeart/2005/8/layout/vList6"/>
    <dgm:cxn modelId="{2BC6418F-82A3-465E-80CD-330EDEB562A1}" type="presParOf" srcId="{1EAB9FEF-5FE3-4CD7-928D-8752AA6333F4}" destId="{5A1C7BD1-8146-4614-9BA0-F6A56016143C}" srcOrd="2" destOrd="0" presId="urn:microsoft.com/office/officeart/2005/8/layout/vList6"/>
    <dgm:cxn modelId="{37FAC52C-5421-400E-A625-3869FF3D1CB3}" type="presParOf" srcId="{5A1C7BD1-8146-4614-9BA0-F6A56016143C}" destId="{067C312A-B0F5-4538-ACE3-A15C62E21447}" srcOrd="0" destOrd="0" presId="urn:microsoft.com/office/officeart/2005/8/layout/vList6"/>
    <dgm:cxn modelId="{35089CD5-57E1-4141-9BF4-1AD9A84A9DDA}" type="presParOf" srcId="{5A1C7BD1-8146-4614-9BA0-F6A56016143C}" destId="{51C7937C-4E61-4DCF-A812-C471467D325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C4536-E2CF-4C62-B4C6-242ED6641A37}">
      <dsp:nvSpPr>
        <dsp:cNvPr id="0" name=""/>
        <dsp:cNvSpPr/>
      </dsp:nvSpPr>
      <dsp:spPr>
        <a:xfrm rot="16200000">
          <a:off x="716" y="136643"/>
          <a:ext cx="3790713" cy="3790713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err="1" smtClean="0">
              <a:latin typeface="Times New Roman" pitchFamily="18" charset="0"/>
              <a:cs typeface="Times New Roman" pitchFamily="18" charset="0"/>
            </a:rPr>
            <a:t>Айдың ұлғаюы</a:t>
          </a:r>
          <a:endParaRPr lang="ru-RU" sz="4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717" y="1084320"/>
        <a:ext cx="3127338" cy="1895357"/>
      </dsp:txXfrm>
    </dsp:sp>
    <dsp:sp modelId="{0DB503A6-297B-496B-85C9-AFB38C88D378}">
      <dsp:nvSpPr>
        <dsp:cNvPr id="0" name=""/>
        <dsp:cNvSpPr/>
      </dsp:nvSpPr>
      <dsp:spPr>
        <a:xfrm rot="5400000">
          <a:off x="3995311" y="136643"/>
          <a:ext cx="3790713" cy="3790713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err="1" smtClean="0">
              <a:latin typeface="Times New Roman" pitchFamily="18" charset="0"/>
              <a:cs typeface="Times New Roman" pitchFamily="18" charset="0"/>
            </a:rPr>
            <a:t>Айдың кішіреюі</a:t>
          </a:r>
          <a:endParaRPr lang="ru-RU" sz="4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658687" y="1084321"/>
        <a:ext cx="3127338" cy="189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00E98-138E-44E0-B61E-0FDA5B1BD84C}">
      <dsp:nvSpPr>
        <dsp:cNvPr id="0" name=""/>
        <dsp:cNvSpPr/>
      </dsp:nvSpPr>
      <dsp:spPr>
        <a:xfrm>
          <a:off x="1800719" y="1282"/>
          <a:ext cx="7299467" cy="4292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3 фаза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(16-22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айдың тәулігі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)фаза басы –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толық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ай.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Бұл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фаза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кезңде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Ай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Күнге қарама-қарсы бағытта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орналасады.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Олардың гравитациялық күштері өзгереді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Үшінші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фаза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кезіңде әйел адамның ағзасы бесендірек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ал ер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адамның ағзасы керісінше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әсерін тигізеді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Бұл уақытта хирургиялық  операцияларды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жасауға қауіпті, адам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организмі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қанға толып,қан айналымы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нашарлайды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Және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де осы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уақытта дүниеге келетін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адамдар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саны мен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өлім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өз-өзіне қол жұмсаушылықтар көбейеді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біріншіден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Айдың Жердегі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суға әсерінен, екіншіден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қанға байланысты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(көбірек жүрек ұстамасы және ісіктер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0719" y="537785"/>
        <a:ext cx="5689957" cy="3219021"/>
      </dsp:txXfrm>
    </dsp:sp>
    <dsp:sp modelId="{38C3A712-D098-4B6E-8ED9-5C1D2F7E28E3}">
      <dsp:nvSpPr>
        <dsp:cNvPr id="0" name=""/>
        <dsp:cNvSpPr/>
      </dsp:nvSpPr>
      <dsp:spPr>
        <a:xfrm>
          <a:off x="0" y="1080021"/>
          <a:ext cx="1838659" cy="2134551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/>
            <a:t>3</a:t>
          </a:r>
          <a:endParaRPr lang="ru-RU" sz="6500" kern="1200" dirty="0"/>
        </a:p>
      </dsp:txBody>
      <dsp:txXfrm>
        <a:off x="89756" y="1169777"/>
        <a:ext cx="1659147" cy="1955039"/>
      </dsp:txXfrm>
    </dsp:sp>
    <dsp:sp modelId="{51C7937C-4E61-4DCF-A812-C471467D325C}">
      <dsp:nvSpPr>
        <dsp:cNvPr id="0" name=""/>
        <dsp:cNvSpPr/>
      </dsp:nvSpPr>
      <dsp:spPr>
        <a:xfrm>
          <a:off x="1902464" y="4500234"/>
          <a:ext cx="7241535" cy="2134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4 фаза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(23-29) басы –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соңғы бейсенбі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Бұл кезде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бастаған жобаны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аяқтап, жаңасын дайындау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Өйткені адам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организмі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әлсіреп,белсенділікке қарсы әрекет жүреді.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2464" y="4767053"/>
        <a:ext cx="6441078" cy="1600913"/>
      </dsp:txXfrm>
    </dsp:sp>
    <dsp:sp modelId="{067C312A-B0F5-4538-ACE3-A15C62E21447}">
      <dsp:nvSpPr>
        <dsp:cNvPr id="0" name=""/>
        <dsp:cNvSpPr/>
      </dsp:nvSpPr>
      <dsp:spPr>
        <a:xfrm>
          <a:off x="0" y="4500234"/>
          <a:ext cx="1898905" cy="2134551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/>
            <a:t>4</a:t>
          </a:r>
          <a:endParaRPr lang="ru-RU" sz="6500" kern="1200" dirty="0"/>
        </a:p>
      </dsp:txBody>
      <dsp:txXfrm>
        <a:off x="92697" y="4592931"/>
        <a:ext cx="1713511" cy="1949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73ED6CAB-151A-464A-9BD4-8DFF057D4C21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73ED6CAB-151A-464A-9BD4-8DFF057D4C21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92275" y="2419350"/>
            <a:ext cx="7127875" cy="189547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kk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0"/>
            <a:ext cx="257173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1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Әл-Фараби  атындағы  Қазақ  Ұлттық   Университеті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Биология және  Биотехнология факультеті</a:t>
            </a:r>
          </a:p>
        </p:txBody>
      </p:sp>
      <p:pic>
        <p:nvPicPr>
          <p:cNvPr id="8" name="Picture 7" descr="C:\Users\dell\Downloads\логотип казн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6372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2786058"/>
            <a:ext cx="9144000" cy="1938992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11-лекция.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ырғақтардың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синхронизациясы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ұйымдасатын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ұйымдасқан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жүйелердің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синхронизациясы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ырғақтардың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синхронизациялау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жүйедегі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amki-photoshop.ru/fony/fon-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715436" cy="1071570"/>
          </a:xfr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Айдағы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 маңызды төрт нүктеге ие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14282" y="1643050"/>
            <a:ext cx="1928826" cy="1914532"/>
          </a:xfrm>
          <a:prstGeom prst="downArrowCallou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Жаңа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500298" y="1643050"/>
            <a:ext cx="1643074" cy="1914532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Толық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786314" y="1643050"/>
            <a:ext cx="1643074" cy="1914532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төрт күндік күн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929454" y="1643050"/>
            <a:ext cx="1928826" cy="1914532"/>
          </a:xfrm>
          <a:prstGeom prst="downArrowCallou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ІІІ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төрт күндік күн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3714752"/>
            <a:ext cx="8572560" cy="29289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Қалыптағы Айдың ырғағынан басқа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айлық Айдың бастамамсы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айлық күннің және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адамның туған күні қабылданатын жекеше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ырғағы болады.Жеке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айлық айдың ырғағы адамның туған күнінен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ақырғы күніне дейін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тұрақты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болады.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Адамның 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ырғағының мәні адамға көп қиыншылықтардан қашуға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өзін-өзі қалыптастыру жолында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максимум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дәрежеде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алуына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септігін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тигізетіндігін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көптеген ғаламдар дұрыс 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санайды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229600" cy="23574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туған 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Ай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Күннің толқынның көтерілу көлеміне әсерінің бағыты бірдей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Айдың осындай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грвитациялық күшінің әсері Жер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шарындағы тірі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әсерін тигізері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cleverblog.ru/wp-content/uploads/2015/06/moon1-e1433511396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8215370" cy="3671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Мысалы: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4572032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Көптеген жануарларға жасаған зерттеулердің нәтижесі олардың организміндегі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алмасудың жылдамдығының өсуі Жаңа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туған кезде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 кемуі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толық 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болатындағын көрсетті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xn----htbbacbpccnglsso1ag.xn--p1ai/img/eda-uskoryayushhaya-metabol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85765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114800" cy="60722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1913ж.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ағылшын ғалымы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Г.Фокс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Айдың көптеген теңіз хайуанаттарының көбеюіне әсерін және олардың репродукциялық циклдері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дәл келетіндігін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Табиғатты бақылай отырып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философтары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әртүрлі тылысым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күштердің бетін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ашты.Олар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циклінің ең соңғы төртігінде теңіз хайуанаттарының көбеюінің 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болатындығын дәлелдеді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tatic4.depositphotos.com/1008336/354/v/950/depositphotos_3543057-Sea-anim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04"/>
            <a:ext cx="428628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571480"/>
            <a:ext cx="3971924" cy="5857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Аристотель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туғанда теңіз кірпілерінің аналығының ісінетіндігі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зерттеп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зоологияда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органдарды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«Аристотель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кеткен.Цицерон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теңіз устрицалары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қабыршақты моллюскалардың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фазасына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тәуелдігінен үлкейетіндігін және кішірейетіндігін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theanimalw.com/wp-content/uploads/2015/11/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3929090" cy="3071834"/>
          </a:xfrm>
          <a:prstGeom prst="rect">
            <a:avLst/>
          </a:prstGeom>
          <a:noFill/>
        </p:spPr>
      </p:pic>
      <p:pic>
        <p:nvPicPr>
          <p:cNvPr id="5124" name="Picture 4" descr="http://restorate.ru/imgNews/2015/3/19/text-16067-58079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392909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007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Адамның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жүйесінің Жердің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магнит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өрісімен тікелей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үн қатысып отыруына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көз жеткізуге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Электромагниттік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тербелістерді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қабылдайтын қасиеті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қабілетін музыканттар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суретшілердің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толған сәтті асыға күтетінінен байқауға болады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     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Айдың магниттік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қуатының адам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миындағы магниттік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бөлшектерге тікелей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әсерін мынамен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байланыстыруға болады.Жердегі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судың көлемі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ағзасындағы судың құрамы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70%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құраса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миындағы бұл көрсеткіш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85%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теңеледі екен.Демек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теңіз суларын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қозғайтын Айдың қуаты адам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миындағы суға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дәл солай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әсер ететінін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түсінуге болады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толған 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өзінің бойынан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тылсым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күшті сезініп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жұмысты жасауға дайын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болып,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өзінің күшіне деген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сенімділігі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күшейе түседі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кішірейгенде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керісінше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әлсіздікке алсынып,еш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нәрсе жасауға көңілі соқпайды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уақыттарда адамдардың депрессиялық күйге ұшырауын толық аңғаруға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болады.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Бұндағы байланыс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айдың толуымен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жобаны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бастауға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кішірейуі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аяқтауға әсер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[1]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http://img0.liveinternet.ru/images/attach/c/2/84/211/84211826_1330598303_03w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953252" cy="5214939"/>
          </a:xfrm>
          <a:prstGeom prst="rect">
            <a:avLst/>
          </a:prstGeom>
          <a:noFill/>
        </p:spPr>
      </p:pic>
      <p:pic>
        <p:nvPicPr>
          <p:cNvPr id="3076" name="Picture 4" descr="http://images.all-free-download.com/images/wallpapers_thum/freedom_wallpaper_miscellaneous_other_wallpaper_32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7833159" cy="5143536"/>
          </a:xfrm>
          <a:prstGeom prst="rect">
            <a:avLst/>
          </a:prstGeom>
          <a:noFill/>
        </p:spPr>
      </p:pic>
      <p:pic>
        <p:nvPicPr>
          <p:cNvPr id="3078" name="Picture 6" descr="http://img0.liveinternet.ru/images/attach/c/9/126/278/126278686_5927835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428736"/>
            <a:ext cx="7528202" cy="4881570"/>
          </a:xfrm>
          <a:prstGeom prst="rect">
            <a:avLst/>
          </a:prstGeom>
          <a:noFill/>
        </p:spPr>
      </p:pic>
      <p:pic>
        <p:nvPicPr>
          <p:cNvPr id="3080" name="Picture 8" descr="http://all-tests.ru/wp-content/uploads/2015/08/86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857232"/>
            <a:ext cx="8786814" cy="573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photoshop.ru/fony/fon-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Жердің өз осімен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айналуы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Жердің өз осімен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айналуы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тәуліктің 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кезеңінде оның бергі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қатарында жарық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қараңғылықтың ауысуымен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ылғи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қайталанып отыратын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өзгерістерді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сағат бойы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сыртқы қоршаудың параметрлері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заңды түрде өзгеріп отырады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 descr="http://static.wixstatic.com/media/febeff_d3d4adbcc51b4321b4b960078f6c92aa~m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14818"/>
            <a:ext cx="4714876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0"/>
          <a:ext cx="9144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1040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Параметрлер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Жоғарғы</a:t>
                      </a: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көрсеткіші,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(сағ.)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Төменгі көрсеткіші,</a:t>
                      </a:r>
                    </a:p>
                    <a:p>
                      <a:pPr algn="ctr"/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(сағ.)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091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Иондық радиациялық мөлшері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Таңғы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мен 18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 арасында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байқалады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1975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Атмосфералық электр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потенциалының градиенті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8-10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19-23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 аралығында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2-5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16-18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 аралығында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1975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Аэроиндар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концентрациясының тәуліктік қозғалысы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Түнгі сағаттарда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7-12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18-19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сағатта байқалады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091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Барометрлік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қысым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Таңертеңгілік сағат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10-да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Сағат 10-нан кейін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төмендейді.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4091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Оттегінің меншікті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тығыздығы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2-4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сағатта жоғары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12-14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 азаяды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091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Қанның оттегімен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барынша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қанығуы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F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2-4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сағатта жоғары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F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12-14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 азаяды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F2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3"/>
          <p:cNvSpPr>
            <a:spLocks noGrp="1"/>
          </p:cNvSpPr>
          <p:nvPr>
            <p:ph type="body" idx="1"/>
          </p:nvPr>
        </p:nvSpPr>
        <p:spPr>
          <a:xfrm>
            <a:off x="214282" y="1857364"/>
            <a:ext cx="7858180" cy="3786214"/>
          </a:xfr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kk-KZ" dirty="0" smtClean="0"/>
              <a:t>                                </a:t>
            </a:r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Кіріспе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ІІ Негізгі бөлім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kk-KZ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Ай фазалары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kk-KZ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</a:t>
            </a:r>
            <a:r>
              <a:rPr lang="en-US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2.</a:t>
            </a:r>
            <a:r>
              <a:rPr lang="kk-KZ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Жердің өз осінен айналуы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kk-KZ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</a:t>
            </a:r>
            <a:r>
              <a:rPr lang="en-US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3.</a:t>
            </a:r>
            <a:r>
              <a:rPr lang="kk-KZ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Күн активтілігі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ІІІ Қорытынды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kk-K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Пайдаланылған әдебиеттер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214290"/>
            <a:ext cx="385765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ЖОСПАР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photoshop.ru/fony/fon-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429684" cy="56436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сағат бойы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геомагниттік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өрістің кернеуі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температура,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ылғалдылық толқын тәрізді өзгеріп отырады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Орта Азия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құмдарындағы температураның тәуліктік ауытқу амплитудасы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14-16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сағатта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45-48º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С-тан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18-20ºС-қа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өзгере отырып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30ºС-қа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Таңғы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сағатта ылғалдылық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12-10%-ды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Табиғи факторлардың аталған тәуліктік динамикасын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заңдылық 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қарау қажет, олардың амплитудасы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 жоғарғы көрсеткіштері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атмосфера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қабатынан өткенде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күннің активтілігі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өзгергенде олармен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араласып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кетуі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әрі адамзаттың араласуы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табиғаттың өзгерістері әсер етеді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Күн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түннің алмасуына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бөгет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алмайды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жердің тәуліктік жарықтану вариациясы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қатал және астрономиялық тұрғыдан заңды құбылыс 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photoshop.ru/fony/fon-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372476" cy="4525963"/>
          </a:xfr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Біздің планетамыздағы периодтық құбылыстардың күрделі комплекстері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салыстырғандағы жердің, жермен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салыстырғандағы айдың айналуымен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ырғағы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аталынады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теңіз бен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мұхиттардағы судың тасуы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қайтуы түрінде байқалатын гравитациялық әсерлермен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Көптеген географиялық аудандарда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тәулігінің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 минут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тасқын байқалады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Бұдан басқа тасқынның бірқалыпты қайталанып отыруы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айдың синодикалық айымен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(29,53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жаңа туғанда және толғанда жоғарғы деңгейге жетеді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 descr="http://megawallpapers.ru/albums/userpics/normal_Zemlya_v_ru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000396" cy="1714512"/>
          </a:xfrm>
          <a:prstGeom prst="rect">
            <a:avLst/>
          </a:prstGeom>
          <a:noFill/>
        </p:spPr>
      </p:pic>
      <p:pic>
        <p:nvPicPr>
          <p:cNvPr id="83972" name="Picture 4" descr="http://magspace.ru/uploads/2015/10/22/auto_08-23d__files_2015_10_earth_paradox_670x440_151020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42853"/>
            <a:ext cx="3143271" cy="17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amki-photoshop.ru/fony/fon-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3573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Жылдың кез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мезгілінде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геомагниттік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толқулар болуы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мүмкін, дегенмен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сәуір және тамыз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қыркүйек айларында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көбейеді </a:t>
            </a:r>
            <a:r>
              <a:rPr lang="ru-RU" sz="2400" dirty="0" smtClean="0">
                <a:latin typeface="Times New Roman"/>
                <a:cs typeface="Times New Roman"/>
              </a:rPr>
              <a:t>[2]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71612"/>
            <a:ext cx="3929090" cy="2500330"/>
          </a:xfrm>
          <a:prstGeom prst="ellipse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Атмосфералық электр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потенциалының градиентінің жылдық қозғалысы қыс айларында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өте жоғары, жаз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айларында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643050"/>
            <a:ext cx="3571900" cy="214314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Аэроиондану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тамыз-қазан айларында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жоғарылап, ақпан-наурызда төмендейді.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143108" y="4143380"/>
            <a:ext cx="5000660" cy="2714620"/>
          </a:xfrm>
          <a:prstGeom prst="cloud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Оттегінің атмосферадағы ең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мөлшердегі тығыздығы маусым-шілде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айларында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байқалып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қыста жоғары деңгейіне жетеді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Картинки по запросу активность солн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noFill/>
        </p:spPr>
      </p:pic>
      <p:pic>
        <p:nvPicPr>
          <p:cNvPr id="87042" name="Picture 2" descr="Картинки по запросу активность солн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Күн активтілігі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laycast.ru/uploads/2014/10/28/103981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Күн активтілігі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Солнечная активность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Күнде болатын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циклді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циклді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физикалық құбылыстардың жиынтығы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күннің магниттік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өрісі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плазманың өзара әрекетінен 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Күн активтілігі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ең көп жылдары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электрмагниттер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күн дақтарының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көбейеді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Дақтардың айналасында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күшті жарылыс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(жарқыл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Күн активтілігі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дақтар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саны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жарылыстар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азаяды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Жарқыл кезінде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Күн зарядталған бөлшектер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көп мөлшерде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энергия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шығарады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жеткенде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электрмагниттік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дауыл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үйектік сәуле және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құбылыстар 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playcast.ru/uploads/2014/10/28/103981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 активтілігінің өзгеруі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892943" y="1607331"/>
            <a:ext cx="1357322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лако 7"/>
          <p:cNvSpPr/>
          <p:nvPr/>
        </p:nvSpPr>
        <p:spPr>
          <a:xfrm>
            <a:off x="0" y="2857496"/>
            <a:ext cx="2000232" cy="1271590"/>
          </a:xfrm>
          <a:prstGeom prst="cloud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Климатқа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821505" y="2678901"/>
            <a:ext cx="3286148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7-конечная звезда 11"/>
          <p:cNvSpPr/>
          <p:nvPr/>
        </p:nvSpPr>
        <p:spPr>
          <a:xfrm>
            <a:off x="928662" y="4786322"/>
            <a:ext cx="2357454" cy="1843094"/>
          </a:xfrm>
          <a:prstGeom prst="star7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Жануар-лар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санының өзгеруіне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3144034" y="2356636"/>
            <a:ext cx="185738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но 2 18"/>
          <p:cNvSpPr/>
          <p:nvPr/>
        </p:nvSpPr>
        <p:spPr>
          <a:xfrm>
            <a:off x="3000364" y="3214686"/>
            <a:ext cx="2500330" cy="2071702"/>
          </a:xfrm>
          <a:prstGeom prst="irregularSeal2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денсау-лығына</a:t>
            </a:r>
            <a:endParaRPr lang="ru-RU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4357686" y="2500306"/>
            <a:ext cx="3357586" cy="1214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6-конечная звезда 24"/>
          <p:cNvSpPr/>
          <p:nvPr/>
        </p:nvSpPr>
        <p:spPr>
          <a:xfrm>
            <a:off x="5572132" y="4857760"/>
            <a:ext cx="2214578" cy="1785950"/>
          </a:xfrm>
          <a:prstGeom prst="star6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сілкінуіне</a:t>
            </a:r>
            <a:endParaRPr lang="ru-RU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H="1">
            <a:off x="6893735" y="1535893"/>
            <a:ext cx="1428760" cy="1214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войная волна 30"/>
          <p:cNvSpPr/>
          <p:nvPr/>
        </p:nvSpPr>
        <p:spPr>
          <a:xfrm>
            <a:off x="7358082" y="3071810"/>
            <a:ext cx="1571636" cy="1214446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Жанартау-дың атқылауына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9" grpId="0" animBg="1"/>
      <p:bldP spid="25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laycast.ru/uploads/2014/10/28/103981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142844" y="357165"/>
            <a:ext cx="4949856" cy="6286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 Күнге қатысты және Айдың Жерге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 айналуына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 циклдарға геофизикалық табиғат құбылыстары тән.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айналымдардың әсерінен заңдылықты түрде біздің планетамыздағы көптеген факторлар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температура,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 және ауа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ылғалдылығы, атмосферадағы электромагниттік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мұхиттардағы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деңгейінің көтерілуі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судың қайтымы және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өзгеріп отырады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Мұнан басқа тірі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табиғатқа уақытымен өзгеріп тұратын күн белсенділігі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 космостық ырғақтар әсер етеді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 радиациясының өзгеруі планетадағы климатқа едәуір әсер етеді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/>
                <a:cs typeface="Times New Roman"/>
              </a:rPr>
              <a:t>[3]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4450" name="Picture 2" descr="Картинки по запросу активность солн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3809984" cy="328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643314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ycast.ru/uploads/2014/10/28/103981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Чижевский еңбегі</a:t>
            </a: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5214974" cy="55007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Алғаш рет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ғарыш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 Жерде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жүріп жататын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үрдістерге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 алдымен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тіршілік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үрдістеріне әсерін орыс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ғалымы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А.Л.Чижевский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түсіндіріп берді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1915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жылы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18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жастағы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А.Л.Чижевский астрономия, химия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физика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салаларын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ынтасымен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зерттей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отырып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бетіндегі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дақтардың түзілуі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осы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кезде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жүріп жатқан бірінші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дүние жүзілік соғыста ұрыс қимылдарының синхрондығы қарқындағанына назар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аударды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А.Л.Чижевский астрономия, биология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тарих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ғылымдары бойынша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түрлі ғылыми зерттеулер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жүргізе отырып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 белсенділігінің Жердегі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биологиялық және әлеуметтік үрдістерге тікелей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әсер ететінін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анықтады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жөнінде оның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Тарихи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үрдістердің физикалық факторлары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“Күн сәулелері желдерінің Жердегі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жаңғырығы” деген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еңбектері дәлел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алады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Picture 2" descr="Картинки по запросу а.л.чижев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575" y="1142984"/>
            <a:ext cx="3781425" cy="5124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laycast.ru/uploads/2014/10/28/103981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285728"/>
            <a:ext cx="5214974" cy="65722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белсенділігінің жоғары кезеңінде атмосфераның ағыны қарқындап, ортаның ылғылдылығы артып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фитомасса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ұлғайып, микроорганизмдер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вирустардың белсенділігі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артқанына байланысты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организмінде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жүрек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қан-тамыр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онкологиялық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нерв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жүйесі аурулары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көбейеді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Бұлардан басқа тіршіліктің биологиялық ритмдер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түріндегі  көрсеткіштерінің циклді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өзгерістері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тәуліктік,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жарты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жылдық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2,2-5,5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11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22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88-90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180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600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байқалады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Әрбір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биоритм 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гелиоритммен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 айналу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кезеңі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27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Кұн бетіндегі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дақтардың сандарының радиосәулелер ағынының өзгеруіне байланысты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 белсенділігінің өзгеру кезеңдері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2,2-2,5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5,5-6,0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11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22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жылдық магниттік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 –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Күннің жалпы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магнит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өрісінің өзгерістері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сияқты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180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600жыл </a:t>
            </a:r>
            <a:r>
              <a:rPr lang="ru-RU" sz="2000" dirty="0" smtClean="0">
                <a:latin typeface="Times New Roman"/>
                <a:ea typeface="Times New Roman" pitchFamily="18" charset="0"/>
                <a:cs typeface="Times New Roman"/>
              </a:rPr>
              <a:t>[4]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57166"/>
            <a:ext cx="3571900" cy="3071834"/>
          </a:xfrm>
          <a:prstGeom prst="rect">
            <a:avLst/>
          </a:prstGeom>
        </p:spPr>
      </p:pic>
      <p:pic>
        <p:nvPicPr>
          <p:cNvPr id="8" name="Picture 4" descr="Картинки по запросу а.л.чижевс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876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772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айдың электромагниттік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өрісінің адамның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сезімінің басты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орталығы 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саналатын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жүйесіне әсер етуінің өзі таңқаларлық жағдай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фазаларының өзгеруінің адам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психикасына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гравитациялық күшінің мұхит суларына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әсері әлемді әліде болсын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толғандырары анық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Біздің планетамыздағы периодтық құбылыстардың күрделі комплекстері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салыстырғандағы жердің, жермен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салыстырғандағы айдың айналуымен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ырғағы 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аталынады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теңіз бен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мұхиттардағы судың тасуы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қайтуы түрінде байқалатын гравитациялық әсерлермен байланысты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" y="476672"/>
            <a:ext cx="8520600" cy="7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 ырғақтардың синхронизациясы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cisne.net/ax/d1/1/a1598/gerontology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6737598" cy="379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3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286412" cy="868346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Ай фазалары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2572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Жердің табиғи серігі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өзінен жарық шығармайтын Жерге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жақын аспан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денесі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onaquasirelatednote.files.wordpress.com/2012/12/moon-pha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14620"/>
            <a:ext cx="678661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организміндегі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ырғақ Жерді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толық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айналуына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28-30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 кететін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Айға едәуір тәуелді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келеді.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Айдың 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жаңа айдан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жаңа айға жалғасатын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күннен 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тіптен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күнтізбесінің жартысына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аяқталмаған циклға 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күннен болатын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жағдайлар болады.Міне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дәл осындай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циклде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психикасында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үлкен физикалық күш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болып,осы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айлардағы әсіресе критикалық күндердегі жағдай адамға қиыншылық әкеледі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www.4glaza.ru/G-project/wp-content/uploads/2011/09/arma_moon_pha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885831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9"/>
            <a:ext cx="8229600" cy="17145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Күн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айдың үйлесуі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олардың қарсы келуі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Айдың әсері 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формаға бөлінеді: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207167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Айдың ұлғаюы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есяц 3"/>
          <p:cNvSpPr/>
          <p:nvPr/>
        </p:nvSpPr>
        <p:spPr>
          <a:xfrm>
            <a:off x="0" y="1071522"/>
            <a:ext cx="5572164" cy="5786478"/>
          </a:xfrm>
          <a:prstGeom prst="moon">
            <a:avLst>
              <a:gd name="adj" fmla="val 6263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фаза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(1-7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айдын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тәулігі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Фазаның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жаңа туған Айдан.Күн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 Ай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бірігіп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Жерден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қашықта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болады.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Олардың гравитациялық күштері теңгеріледі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адамға оң әсер береді.Әрбір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адамның күші өзінің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максимум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күйіне енеді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Месяц 5"/>
          <p:cNvSpPr/>
          <p:nvPr/>
        </p:nvSpPr>
        <p:spPr>
          <a:xfrm flipH="1">
            <a:off x="3643306" y="1071546"/>
            <a:ext cx="5500694" cy="5786454"/>
          </a:xfrm>
          <a:prstGeom prst="moon">
            <a:avLst>
              <a:gd name="adj" fmla="val 632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фаза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(8-15)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фазаның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алғашқы бейсенбі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Адам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күшке толып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бойындағы белсенділігі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артады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Айдың кішіреюі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5234" name="Picture 2" descr="http://e-libra.ru/files/books/2011/07/23/221621/i_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821537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1306</Words>
  <Application>Microsoft Office PowerPoint</Application>
  <PresentationFormat>Экран (4:3)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Тема Office</vt:lpstr>
      <vt:lpstr>Изящная</vt:lpstr>
      <vt:lpstr>Аспект</vt:lpstr>
      <vt:lpstr>Трек</vt:lpstr>
      <vt:lpstr>Справедливость</vt:lpstr>
      <vt:lpstr>Презентация PowerPoint</vt:lpstr>
      <vt:lpstr>Презентация PowerPoint</vt:lpstr>
      <vt:lpstr>Биологиялық ырғақтардың синхронизациясы</vt:lpstr>
      <vt:lpstr>Презентация PowerPoint</vt:lpstr>
      <vt:lpstr>Ай фазалары</vt:lpstr>
      <vt:lpstr>Презентация PowerPoint</vt:lpstr>
      <vt:lpstr>Презентация PowerPoint</vt:lpstr>
      <vt:lpstr>                  Айдың ұлғаюы</vt:lpstr>
      <vt:lpstr>                     Айдың кішіреюі </vt:lpstr>
      <vt:lpstr>Презентация PowerPoint</vt:lpstr>
      <vt:lpstr>Презентация PowerPoint</vt:lpstr>
      <vt:lpstr>Презентация PowerPoint</vt:lpstr>
      <vt:lpstr>Мысалы:</vt:lpstr>
      <vt:lpstr>Презентация PowerPoint</vt:lpstr>
      <vt:lpstr>Презентация PowerPoint</vt:lpstr>
      <vt:lpstr>Презентация PowerPoint</vt:lpstr>
      <vt:lpstr>Презентация PowerPoint</vt:lpstr>
      <vt:lpstr>Жердің өз осімен айналуы</vt:lpstr>
      <vt:lpstr>Презентация PowerPoint</vt:lpstr>
      <vt:lpstr>Презентация PowerPoint</vt:lpstr>
      <vt:lpstr>Презентация PowerPoint</vt:lpstr>
      <vt:lpstr>Презентация PowerPoint</vt:lpstr>
      <vt:lpstr>Күн активтілігі </vt:lpstr>
      <vt:lpstr>Презентация PowerPoint</vt:lpstr>
      <vt:lpstr>Күн активтілігінің өзгеруі</vt:lpstr>
      <vt:lpstr>Презентация PowerPoint</vt:lpstr>
      <vt:lpstr> Чижевский еңбегі </vt:lpstr>
      <vt:lpstr>Презентация PowerPoint</vt:lpstr>
      <vt:lpstr>Қорытынды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Admin</cp:lastModifiedBy>
  <cp:revision>7</cp:revision>
  <dcterms:created xsi:type="dcterms:W3CDTF">2017-12-05T16:35:22Z</dcterms:created>
  <dcterms:modified xsi:type="dcterms:W3CDTF">2002-01-07T20:32:59Z</dcterms:modified>
</cp:coreProperties>
</file>